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59" r:id="rId5"/>
    <p:sldId id="260" r:id="rId6"/>
    <p:sldId id="262" r:id="rId7"/>
    <p:sldId id="266" r:id="rId8"/>
    <p:sldId id="261" r:id="rId9"/>
    <p:sldId id="264" r:id="rId10"/>
    <p:sldId id="277" r:id="rId11"/>
    <p:sldId id="276" r:id="rId12"/>
    <p:sldId id="274" r:id="rId13"/>
    <p:sldId id="272" r:id="rId14"/>
    <p:sldId id="278" r:id="rId15"/>
    <p:sldId id="271" r:id="rId16"/>
    <p:sldId id="270" r:id="rId17"/>
    <p:sldId id="283" r:id="rId18"/>
    <p:sldId id="269" r:id="rId19"/>
    <p:sldId id="281" r:id="rId20"/>
    <p:sldId id="285" r:id="rId21"/>
    <p:sldId id="284" r:id="rId22"/>
    <p:sldId id="287" r:id="rId23"/>
    <p:sldId id="286" r:id="rId24"/>
    <p:sldId id="29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F26E6-6FFA-4A65-8CAC-07F0A4697CD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934-0C4E-4F18-9F8F-D492B8717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394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F26E6-6FFA-4A65-8CAC-07F0A4697CD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934-0C4E-4F18-9F8F-D492B8717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48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F26E6-6FFA-4A65-8CAC-07F0A4697CD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934-0C4E-4F18-9F8F-D492B8717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9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F26E6-6FFA-4A65-8CAC-07F0A4697CD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934-0C4E-4F18-9F8F-D492B8717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12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F26E6-6FFA-4A65-8CAC-07F0A4697CD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934-0C4E-4F18-9F8F-D492B8717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43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F26E6-6FFA-4A65-8CAC-07F0A4697CD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934-0C4E-4F18-9F8F-D492B8717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5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F26E6-6FFA-4A65-8CAC-07F0A4697CD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934-0C4E-4F18-9F8F-D492B8717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51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F26E6-6FFA-4A65-8CAC-07F0A4697CD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934-0C4E-4F18-9F8F-D492B8717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15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F26E6-6FFA-4A65-8CAC-07F0A4697CD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934-0C4E-4F18-9F8F-D492B8717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21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F26E6-6FFA-4A65-8CAC-07F0A4697CD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934-0C4E-4F18-9F8F-D492B8717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73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F26E6-6FFA-4A65-8CAC-07F0A4697CD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A934-0C4E-4F18-9F8F-D492B8717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49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F26E6-6FFA-4A65-8CAC-07F0A4697CD3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A934-0C4E-4F18-9F8F-D492B8717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07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ион\Documents\Информатизация\96123_7y5vecpqlql1hch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/>
          <a:stretch/>
        </p:blipFill>
        <p:spPr bwMode="auto">
          <a:xfrm>
            <a:off x="-17183" y="0"/>
            <a:ext cx="9296320" cy="688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23055"/>
            <a:ext cx="504657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26 ноября</a:t>
            </a:r>
            <a:endParaRPr lang="ru-RU" sz="8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4856092"/>
            <a:ext cx="5688632" cy="1813267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666" y="4771018"/>
            <a:ext cx="64223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Всемирный день 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информатизации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5075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568952" cy="655272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12.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 мире магнитофон был создан в 1956 году и по размерам был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сопоставим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пианино.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13.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с экрана читается на 10% медленнее, чем с бумаги.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14.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статистике, 86% людей пытаются вставить USB-кабель «вверх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ногами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15.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 потребовалось 38 лет, чтобы набрать рыночную аудиторию в 50 млн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слушателей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телевидению — 13 лет,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iPod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3 года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16. 97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людей вводят слова в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только для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того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понять,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они их пишут.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17. Ежемесячно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обрабатывает 35 млрд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поисковых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запросов.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r="14882"/>
          <a:stretch/>
        </p:blipFill>
        <p:spPr bwMode="auto">
          <a:xfrm>
            <a:off x="539552" y="2708920"/>
            <a:ext cx="2160240" cy="212463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65512"/>
            <a:ext cx="2453619" cy="192527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181" y="3036302"/>
            <a:ext cx="1314800" cy="169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ион\Downloads\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5" y="5134179"/>
            <a:ext cx="1489155" cy="14891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0"/>
            <a:ext cx="8640960" cy="674136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18.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 году ВВС США использовали 1 760 игровых приставок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PlayStation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для создания суперкомпьютера. Почему не компьютеры? Военные заявили, что PS3 – более экономичный и безопасный для окружающей среды вариант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19.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2004 году символ @ был добавлен в азбуку Морзе.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неё ничего не добавляли уже несколько десятилетий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20.  Каждый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житель нашей планеты ни разу в жизни не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звонил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мобильному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телефону.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21. Изначально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Apple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хотела выпустить первый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iPhone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корпусе, формой напоминающем яблоко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 Все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комбинации букв от aaa.com до zzz.com уже зарегистрированы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Спамеры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только один ответ на каждые 12 миллионов отправленных писем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 Члены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восьмой семьи в США познакомились в Интернете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25.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интерфейс в синем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цвете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потому, что его создатель Марк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Цукерберг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различает красный и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зеленый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749" y="1052736"/>
            <a:ext cx="122413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848757"/>
            <a:ext cx="2376264" cy="178219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995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80728"/>
            <a:ext cx="7920880" cy="57606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/>
          <a:stretch/>
        </p:blipFill>
        <p:spPr bwMode="auto">
          <a:xfrm>
            <a:off x="1763688" y="1090531"/>
            <a:ext cx="7244530" cy="5669632"/>
          </a:xfrm>
          <a:prstGeom prst="roundRect">
            <a:avLst>
              <a:gd name="adj" fmla="val 15900"/>
            </a:avLst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2558058" cy="25580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86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1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8013576" cy="70609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Знаменательные моменты из истории информатизации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80728"/>
            <a:ext cx="7920880" cy="57606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 I»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американский программируемый компьютер. Разработан и построен в 1944 году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группой из пяти инженеров-разработчиков под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руководством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Говарда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Эйкена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более ранних наработок британского учёного Чарльза Бэббиджа.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6832"/>
            <a:ext cx="4752528" cy="318846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2212" y="2450755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haroni" panose="02010803020104030203" pitchFamily="2" charset="-79"/>
              </a:rPr>
              <a:t>Первый американский программируемый компьютер</a:t>
            </a:r>
          </a:p>
          <a:p>
            <a:r>
              <a:rPr lang="ru-RU" sz="1400" dirty="0" smtClean="0">
                <a:cs typeface="Aharoni" panose="02010803020104030203" pitchFamily="2" charset="-79"/>
              </a:rPr>
              <a:t>Производитель IBM</a:t>
            </a:r>
            <a:endParaRPr lang="ru-RU" sz="1400" dirty="0">
              <a:cs typeface="Aharoni" panose="02010803020104030203" pitchFamily="2" charset="-79"/>
            </a:endParaRPr>
          </a:p>
          <a:p>
            <a:r>
              <a:rPr lang="ru-RU" sz="1400" dirty="0">
                <a:cs typeface="Aharoni" panose="02010803020104030203" pitchFamily="2" charset="-79"/>
              </a:rPr>
              <a:t>Дата </a:t>
            </a:r>
            <a:r>
              <a:rPr lang="ru-RU" sz="1400" dirty="0" smtClean="0">
                <a:cs typeface="Aharoni" panose="02010803020104030203" pitchFamily="2" charset="-79"/>
              </a:rPr>
              <a:t>выпуска 7 </a:t>
            </a:r>
            <a:r>
              <a:rPr lang="ru-RU" sz="1400" dirty="0">
                <a:cs typeface="Aharoni" panose="02010803020104030203" pitchFamily="2" charset="-79"/>
              </a:rPr>
              <a:t>августа 1944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97152"/>
            <a:ext cx="1561335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2160" y="6266656"/>
            <a:ext cx="1566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400" dirty="0"/>
              <a:t>Ча́рльз Бэ́ббидж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62" y="4798640"/>
            <a:ext cx="2088232" cy="1941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55976" y="5105296"/>
            <a:ext cx="2048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400" dirty="0"/>
              <a:t>Го́вард Ха́тауэй Э́йкен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65285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88640"/>
            <a:ext cx="7632848" cy="71287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«Марк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I» 500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заключен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корпус из стекла и нержавеющей стали. Компьютер содержал около 765 тысяч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деталей,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достигал в длину почти 17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высоту — более 2,5 м и весил около 4,5 тонны. Общая протяжённость соединительных проводов составляла почти 800 км. Основные вычислительные модули синхронизировались механически при помощи 15-метрового вала, приводившегося в движение электрическим двигателем мощностью в 5 л. с. (4 кВт).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Фактически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«Марк I» представлял собой усовершенствованный арифмометр, заменявший труд примерно 20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операторов,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из-за наличия возможности программирования некоторые исследователи называют его первым реально работавшим компьютером.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 I» последовательно считывал и выполнял инструкции с перфорированной бумажной ленты.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Главным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отличием компьютера «Марк I» было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он был первой полностью автоматической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вычислительной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машиной, не требовавшей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какого-либо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вмешательства человека в рабочий процесс.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Говард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Эйкен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продолжил работу над созданием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новых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вычислительных машин. За «Марком I»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последовал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«Марк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II», затем в сентябре 1949 года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 III/ADEC», а в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1952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— «Марк IV».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633" y="3212976"/>
            <a:ext cx="1781919" cy="23762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b="8697"/>
          <a:stretch/>
        </p:blipFill>
        <p:spPr bwMode="auto">
          <a:xfrm>
            <a:off x="4239868" y="5059983"/>
            <a:ext cx="2808312" cy="142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11760" y="5922627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Узлы ввода-вывода и управления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48180" y="5589240"/>
            <a:ext cx="2497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Перфорированная </a:t>
            </a:r>
            <a:endParaRPr lang="ru-RU" sz="1400" dirty="0" smtClean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лента </a:t>
            </a:r>
            <a:r>
              <a:rPr lang="ru-RU" sz="1400" dirty="0">
                <a:solidFill>
                  <a:prstClr val="black"/>
                </a:solidFill>
              </a:rPr>
              <a:t>с программой вычислений</a:t>
            </a:r>
          </a:p>
        </p:txBody>
      </p:sp>
    </p:spTree>
    <p:extLst>
      <p:ext uri="{BB962C8B-B14F-4D97-AF65-F5344CB8AC3E}">
        <p14:creationId xmlns:p14="http://schemas.microsoft.com/office/powerpoint/2010/main" val="1425388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27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064896" cy="230425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Первые советские разработки в области компьютерных технологий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 к концу 1940-х — началу 1950-х годов: машины МЭСМ и М-1. В то время и вплоть до 1980-х годов в советской терминологии вместо «компьютер» применялся термин «электронно-вычислительная машина» (ЭВМ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М-1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одна из первых советских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электронно-вычислительных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1950—1951 гг. под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Исаака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Семёновича Брука.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были разработаны М-2 и М-3.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86069"/>
            <a:ext cx="3604715" cy="225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47322" y="3679719"/>
            <a:ext cx="5245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МЭСМ (Малая электронная счётная машина) </a:t>
            </a:r>
            <a:r>
              <a:rPr lang="ru-RU" sz="1400" dirty="0" smtClean="0"/>
              <a:t>—</a:t>
            </a:r>
          </a:p>
          <a:p>
            <a:r>
              <a:rPr lang="ru-RU" sz="1400" dirty="0" smtClean="0"/>
              <a:t>Разрабатывалась </a:t>
            </a:r>
            <a:r>
              <a:rPr lang="ru-RU" sz="1400" dirty="0"/>
              <a:t>лабораторией С. А. Лебедева </a:t>
            </a:r>
            <a:endParaRPr lang="ru-RU" sz="1400" dirty="0" smtClean="0"/>
          </a:p>
          <a:p>
            <a:r>
              <a:rPr lang="ru-RU" sz="1400" dirty="0" smtClean="0"/>
              <a:t>(</a:t>
            </a:r>
            <a:r>
              <a:rPr lang="ru-RU" sz="1400" dirty="0"/>
              <a:t>на базе киевского Института электротехники </a:t>
            </a:r>
            <a:endParaRPr lang="ru-RU" sz="1400" dirty="0" smtClean="0"/>
          </a:p>
          <a:p>
            <a:r>
              <a:rPr lang="ru-RU" sz="1400" dirty="0" smtClean="0"/>
              <a:t>АН </a:t>
            </a:r>
            <a:r>
              <a:rPr lang="ru-RU" sz="1400" dirty="0"/>
              <a:t>УССР </a:t>
            </a:r>
            <a:r>
              <a:rPr lang="ru-RU" sz="1400" dirty="0" smtClean="0"/>
              <a:t> </a:t>
            </a:r>
            <a:r>
              <a:rPr lang="ru-RU" sz="1400" dirty="0"/>
              <a:t>с конца 1948 года.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81253"/>
            <a:ext cx="2664296" cy="383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31840" y="6217512"/>
            <a:ext cx="2678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Авторское </a:t>
            </a:r>
            <a:r>
              <a:rPr lang="ru-RU" sz="1400" dirty="0" smtClean="0"/>
              <a:t>свидетельство на М-1</a:t>
            </a:r>
            <a:endParaRPr lang="ru-RU" sz="1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27113" r="3633"/>
          <a:stretch/>
        </p:blipFill>
        <p:spPr bwMode="auto">
          <a:xfrm>
            <a:off x="3854287" y="4691275"/>
            <a:ext cx="2400011" cy="12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945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88640"/>
            <a:ext cx="7776864" cy="57606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Первая компьютерная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мышь была представлена на показе интерактивных устройств в  9 декабря 1968 года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Калифорнии.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Патент на этот гаджет получил Дуглас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Энгельбарт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1970 году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Первым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компьютером, в набор которого включалась мышь, был мини-компьютер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Xerox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8010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представленный в 1981 году.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9756"/>
            <a:ext cx="1715736" cy="114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3" b="20426"/>
          <a:stretch/>
        </p:blipFill>
        <p:spPr bwMode="auto">
          <a:xfrm>
            <a:off x="4645088" y="908720"/>
            <a:ext cx="3441188" cy="191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64" y="1196819"/>
            <a:ext cx="1515880" cy="129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1840" y="2825527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Дуглас </a:t>
            </a:r>
            <a:r>
              <a:rPr lang="ru-RU" sz="1600" dirty="0" err="1" smtClean="0"/>
              <a:t>Энгельбарт</a:t>
            </a:r>
            <a:r>
              <a:rPr lang="ru-RU" sz="1600" dirty="0" smtClean="0"/>
              <a:t> и первая компьютерная мышь</a:t>
            </a:r>
            <a:endParaRPr lang="ru-RU" sz="16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1"/>
          <a:stretch/>
        </p:blipFill>
        <p:spPr bwMode="auto">
          <a:xfrm>
            <a:off x="3305401" y="4004963"/>
            <a:ext cx="2151848" cy="135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3688" y="4078140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Советская мышь </a:t>
            </a:r>
          </a:p>
          <a:p>
            <a:r>
              <a:rPr lang="ru-RU" sz="1600" dirty="0" smtClean="0"/>
              <a:t>«Марсианка»</a:t>
            </a:r>
            <a:endParaRPr lang="ru-RU" sz="16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8"/>
          <a:stretch/>
        </p:blipFill>
        <p:spPr bwMode="auto">
          <a:xfrm>
            <a:off x="6948264" y="4997407"/>
            <a:ext cx="1969502" cy="139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t="13344" b="5028"/>
          <a:stretch/>
        </p:blipFill>
        <p:spPr bwMode="auto">
          <a:xfrm>
            <a:off x="5790930" y="4149080"/>
            <a:ext cx="1584176" cy="106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02355" y="4468090"/>
            <a:ext cx="169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Советская мышь </a:t>
            </a:r>
            <a:endParaRPr lang="ru-RU" sz="16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3"/>
          <a:stretch/>
        </p:blipFill>
        <p:spPr bwMode="auto">
          <a:xfrm>
            <a:off x="2369771" y="5531347"/>
            <a:ext cx="1871260" cy="110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41031" y="5956600"/>
            <a:ext cx="2231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Полусферическая мышь </a:t>
            </a:r>
            <a:r>
              <a:rPr lang="en-US" sz="1600" dirty="0"/>
              <a:t>Telefunken </a:t>
            </a:r>
            <a:r>
              <a:rPr lang="en-US" sz="1600" dirty="0" err="1"/>
              <a:t>Rollkugel</a:t>
            </a:r>
            <a:r>
              <a:rPr lang="en-US" sz="1600" dirty="0"/>
              <a:t> RKS 100-86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34313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332656"/>
            <a:ext cx="7848872" cy="63007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Первым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коммерческим компьютером с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интерфейсом пользователя и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мышью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Apple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Lisa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(июнь 1983 г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 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Самым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интернет-провайдером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CompuServe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1984 году к Интернету было подключено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 устройств, в 1992 году – 1 млн, в 2008 – 1 миллиард.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1990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это год зарождение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Интернета. 1 августа была основана   компьютерная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сеть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Релком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28 августа 1990 года были проведены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сеансы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связи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компьютерной сети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Релком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Финляндией по модему через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международное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телефонное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соединение. 19 сентября того же года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зарегистрирован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домен SU. Эту дату можно считать датой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советского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39"/>
            <a:ext cx="3009188" cy="198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4581128"/>
            <a:ext cx="4514997" cy="196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326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869160"/>
            <a:ext cx="2536025" cy="168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6048672" cy="662473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Первый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истории звонок по мобильному телефону был сделан сотрудником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Motorola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Мартином Купером в 1973 году. Он звонил с одной из нью-йоркских улиц.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Motorola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DynaTAC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8000X был первым сотовым телефоном, получившим сертификат FCC 21 сентября 1983 года.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DynaTAC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8000X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первым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мобильным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мог соединить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телефонной сетью без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оператора мобильной связи.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переносить одному человеку.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6909"/>
            <a:ext cx="1396060" cy="342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24" y="1844824"/>
            <a:ext cx="387303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954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библиотечные ресурсы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3189784"/>
            <a:ext cx="6840760" cy="367240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существует три вида электронных библиотечных ресурсов: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цифровой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информационно-библиотечный комплекс - включает только использование электронных ресурсов без возможности копирования и без предоставления в интернете;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образовательная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электронно-библиотечная система - воспроизводит и доводит пользователям интернета актуальную учебную литературу на основе приобретения лицензий у издателей и авторов;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специализированные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базы данных - включают научные и иные материалы по тематическим направлениям.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1573" y="980727"/>
            <a:ext cx="3096343" cy="20646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"/>
          <a:stretch/>
        </p:blipFill>
        <p:spPr bwMode="auto">
          <a:xfrm>
            <a:off x="899592" y="1092743"/>
            <a:ext cx="2808312" cy="184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ион\Downloads\стрел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1201166"/>
            <a:ext cx="3079425" cy="173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1795534"/>
            <a:ext cx="28803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 smtClean="0"/>
              <a:t>Информатизация</a:t>
            </a: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3397176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об истории праздника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80728"/>
            <a:ext cx="7920880" cy="57606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26 ноября ежегодно отмечается Всемирный день информации, который проводится по инициативе Международной академии информатизации (МАИ) и Всемирного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информациологического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парламента (ВИП).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26 ноября 1992 года состоялся первый Международный форум информатизации ‑ МФИ‑92, созванный по инициативе Международной академии информатизации. В работе форума приняли участие свыше 10 тысяч ученых и специалистов из 29 стран. Форум принял решение отмечать 26 ноября, день презентации первого форума ‑ МФИ‑92, как Всемирный день информации.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Всемирный день информации был зарегистрирован официально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органами ЮНЕСКО в 1994 году.</a:t>
            </a:r>
          </a:p>
        </p:txBody>
      </p:sp>
      <p:pic>
        <p:nvPicPr>
          <p:cNvPr id="2051" name="Picture 3" descr="C:\Users\ион\Documents\Информатизация\img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06" y="3284984"/>
            <a:ext cx="3072341" cy="23042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152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60648"/>
            <a:ext cx="8064896" cy="64807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ЭБС (электронно-библиотечные системы)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тоже часть информатизации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Книги из бумажных превратились в электронные, если  недавно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студентам было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носить тяжелые тома, то теперь сотни тысячи книг стали невесомыми.  В нашем колледже студентам предоставлен широкий доступ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электронно-библиотечным системам, после регистрации в ЭБС они могут пользоваться тысячами электронными </a:t>
            </a: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книгами и периодическими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изданиями с любого устройства, у которого есть доступ в Интернет.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08" y="2515933"/>
            <a:ext cx="3141584" cy="273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77867"/>
            <a:ext cx="1873020" cy="152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627" y="2141921"/>
            <a:ext cx="2108249" cy="118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485" y="3140968"/>
            <a:ext cx="2709788" cy="113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9" y="3709619"/>
            <a:ext cx="2116832" cy="117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08" y="5085184"/>
            <a:ext cx="3748901" cy="100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98" y="4888407"/>
            <a:ext cx="1313985" cy="8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589686"/>
            <a:ext cx="1872208" cy="99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531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08720"/>
            <a:ext cx="7920880" cy="583264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(ДО) — взаимодействие учителя и учащихся между собой на расстоянии, отражающее все присущие учебному процессу компоненты (цели, содержание, методы, организационные формы, средства обучения) и реализуемое специфичными средствами Интернет-технологий или другими средствами, предусматривающими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интерактивность.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Дистанционное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— это самостоятельная форма обучения, информационные технологии в дистанционном обучении являются ведущим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средством.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ион\Downloads\problemy_distantsionnoe_obuchenie_personala_v_r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84984"/>
            <a:ext cx="4968721" cy="33150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51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88640"/>
            <a:ext cx="7920880" cy="655272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Дистанционное обучение позволяет: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снизить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проведение обучения (не требуется затрат на аренду помещений, поездок к месту учёбы, как учащихся, так и преподавателей и т. п.);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сократить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на обучение (сбор, время в пути);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участник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может планировать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место и продолжительность занятий;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проводить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большого количества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повысить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обучения за счет применения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средств, объёмных электронных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т. д.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создать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единую образовательную среду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актуально для корпоративного обучения).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25" y="1043674"/>
            <a:ext cx="2802014" cy="2268427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2203444" y="3789040"/>
            <a:ext cx="6618438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Формы дистанционного обучения: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Чат-занятия — учебные занятия, осуществляемые с использованием чат-технологий. Чат-занятия проводятся синхронно, то есть все участники имеют одновременный доступ к чату.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Веб-занятия — дистанционные уроки, конференции, семинары, деловые игры, лабораторные работы, практикумы и другие формы учебных занятий, проводимых с помощью средств телекоммуникаций и других возможностей «Всемирной паутины».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Телеконференция — проводится, как правило, на основе списков рассылки с использованием электронной почты.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59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88640"/>
            <a:ext cx="7920880" cy="655272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До недавнего времени дистанционные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технологии с использованием Интернета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применялись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освоения отдельных курсов повышения квалификации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пользователей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для получения высшего образования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основном очно-заочного и заочного).  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году из-за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1,5 миллиарда учащихся школ и ВУЗов переведены на дистанционное обучение, впервые за всю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Если эксперимент станет удачным, он может открыть дорогу большому проекту по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внедрению повсеместно дистанционного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 России, так и во всём мире.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2708920"/>
            <a:ext cx="5940913" cy="356454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452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Афоризмы и цитаты об информатизации.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9166" y="809328"/>
            <a:ext cx="8210263" cy="604867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владеет информацией, тот владеет миром"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У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Черчилль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"Человек в XXI веке, который не будет уметь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 ЭВМ, будет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подобен человеку ХХ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умевшему ни читать, ни писать"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В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М. Глушков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"Человек придает кибернетическим машинам способность творить и создает этим себе могучего помощника"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Ноберт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Винер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"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Недалеко то время, когда электронные машины будут кладовыми не только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технических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научных знаний человечества, но и всего, что было создано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за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века своего существования; они станут огромной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вечной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памятью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его"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В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М. Глушков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"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Наибольшего успеха добивается тот, кто располагает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информацией"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Дизраэли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Компьютерная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выполняет ваши приказы, а не ваши желания.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Закон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Грида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ион\Downloads\3d625aff669e61e0cc2394078fe7b5b7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80728"/>
            <a:ext cx="2790219" cy="14401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84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928992" cy="1268760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форум информатизации ‑ МФИ‑92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Такая публикация появилась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газете "Коммерсантъ" №46 от 27.11.1992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980728"/>
            <a:ext cx="6624736" cy="57606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196752"/>
            <a:ext cx="6552728" cy="5661248"/>
          </a:xfrm>
        </p:spPr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ru-RU" sz="1600" dirty="0">
                <a:solidFill>
                  <a:srgbClr val="000000"/>
                </a:solidFill>
                <a:latin typeface="Arial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Arial"/>
              </a:rPr>
              <a:t>Международный форум информатизации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b="1" dirty="0">
                <a:solidFill>
                  <a:srgbClr val="000000"/>
                </a:solidFill>
                <a:latin typeface="Arial"/>
              </a:rPr>
              <a:t>Организаторы предлагают менять рубли на </a:t>
            </a:r>
            <a:r>
              <a:rPr lang="ru-RU" sz="1600" b="1" dirty="0" smtClean="0">
                <a:solidFill>
                  <a:srgbClr val="000000"/>
                </a:solidFill>
                <a:latin typeface="Arial"/>
              </a:rPr>
              <a:t>байты</a:t>
            </a:r>
          </a:p>
          <a:p>
            <a:pPr marL="0" indent="0" fontAlgn="base">
              <a:buNone/>
            </a:pPr>
            <a:r>
              <a:rPr lang="ru-RU" sz="1600" dirty="0">
                <a:solidFill>
                  <a:srgbClr val="000000"/>
                </a:solidFill>
                <a:latin typeface="Arial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b="1" dirty="0">
                <a:solidFill>
                  <a:srgbClr val="000000"/>
                </a:solidFill>
                <a:latin typeface="Arial"/>
              </a:rPr>
              <a:t>26 ноября в Москве в Кремлевском дворце съездов открылся трехдневный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Международный форум информатизации, организованный акционерным обществом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"Международная академия информатизации". Организаторы форума, проводимого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впервые, сообщили, что на его открытие были приглашены, но не прибыли Борис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Ельцин, Егор Гайдар, Михаил Полторанин, Патриарх Всея Руси Алексий II, а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также Джордж Буш (</a:t>
            </a:r>
            <a:r>
              <a:rPr lang="ru-RU" sz="1600" dirty="0" err="1">
                <a:solidFill>
                  <a:srgbClr val="000000"/>
                </a:solidFill>
                <a:latin typeface="Arial"/>
              </a:rPr>
              <a:t>George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Arial"/>
              </a:rPr>
              <a:t>Bush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) и экс-посол США Роберт </a:t>
            </a:r>
            <a:r>
              <a:rPr lang="ru-RU" sz="1600" dirty="0" err="1">
                <a:solidFill>
                  <a:srgbClr val="000000"/>
                </a:solidFill>
                <a:latin typeface="Arial"/>
              </a:rPr>
              <a:t>Страусс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 (</a:t>
            </a:r>
            <a:r>
              <a:rPr lang="ru-RU" sz="1600" dirty="0" err="1">
                <a:solidFill>
                  <a:srgbClr val="000000"/>
                </a:solidFill>
                <a:latin typeface="Arial"/>
              </a:rPr>
              <a:t>Robert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b="1" dirty="0" err="1">
                <a:solidFill>
                  <a:srgbClr val="000000"/>
                </a:solidFill>
                <a:latin typeface="Arial"/>
              </a:rPr>
              <a:t>Strauss</a:t>
            </a:r>
            <a:r>
              <a:rPr lang="ru-RU" sz="1600" b="1" dirty="0">
                <a:solidFill>
                  <a:srgbClr val="000000"/>
                </a:solidFill>
                <a:latin typeface="Arial"/>
              </a:rPr>
              <a:t>).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b="1" dirty="0">
                <a:solidFill>
                  <a:srgbClr val="000000"/>
                </a:solidFill>
                <a:latin typeface="Arial"/>
              </a:rPr>
              <a:t>Проведение форума финансировали несколько российских министерств и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коммерческих организаций, которые, по словам представителей оргкомитета,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просили не упоминать их названий в печати "в связи со сложной политической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ситуацией в стране". На открытии форума академик РАН Никита Моисеев,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сопредседатель Партии экономической свободы Константин Боровой, представитель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американской компании IBM Андрей </a:t>
            </a:r>
            <a:r>
              <a:rPr lang="ru-RU" sz="1600" dirty="0" err="1">
                <a:solidFill>
                  <a:srgbClr val="000000"/>
                </a:solidFill>
                <a:latin typeface="Arial"/>
              </a:rPr>
              <a:t>Подгаетский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, митрополит Волоколамский и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Юрьевский Питирим высказали свое мнение о путях информатизации России. По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словам г-на </a:t>
            </a:r>
            <a:r>
              <a:rPr lang="ru-RU" sz="1600" dirty="0" err="1">
                <a:solidFill>
                  <a:srgbClr val="000000"/>
                </a:solidFill>
                <a:latin typeface="Arial"/>
              </a:rPr>
              <a:t>Подгаетского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, в ближайшее время будут сняты многие ограничения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КОКОМ на поставку в Россию комплектующих деталей для компьютеров. Все базы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данных в России, по его мнению, необходимо объединить в единую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общенациональную систему. Г-н Боровой высказался за приватизацию всех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информационных каналов и полное отделение их от государства.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Президент Международной академии информатизации Иван </a:t>
            </a:r>
            <a:r>
              <a:rPr lang="ru-RU" sz="1600" dirty="0" err="1">
                <a:solidFill>
                  <a:srgbClr val="000000"/>
                </a:solidFill>
                <a:latin typeface="Arial"/>
              </a:rPr>
              <a:t>Юзвишин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 заявил, что "для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успешного проведения информатизации в России его академия организует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Информационно-народную партию, задачей которой будет построение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информационно-сотового общества". По мнению </a:t>
            </a:r>
            <a:r>
              <a:rPr lang="ru-RU" sz="1600" dirty="0" err="1">
                <a:solidFill>
                  <a:srgbClr val="000000"/>
                </a:solidFill>
                <a:latin typeface="Arial"/>
              </a:rPr>
              <a:t>Юзвишина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, создание такого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общества является основной задачей президента Ельцина до истечения срока его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президентских полномочий.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Согласно учредительным документам Информационно-народной партии,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информационно-сотовое общество есть общество без классов, безработицы и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нужды. Деньги в этом обществе также отсутствуют, роль рублей и копеек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выполняют единицы информации — биты и байты. Государства и ООН отомрут.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Основной административной единицей станет </a:t>
            </a:r>
            <a:r>
              <a:rPr lang="ru-RU" sz="1600" dirty="0" err="1">
                <a:solidFill>
                  <a:srgbClr val="000000"/>
                </a:solidFill>
                <a:latin typeface="Arial"/>
              </a:rPr>
              <a:t>сота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 — самоуправляемая территория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с населением от нескольких десятков до 20 тысяч человек. Заявление г-на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</a:t>
            </a:r>
            <a:r>
              <a:rPr lang="ru-RU" sz="1600" dirty="0" err="1">
                <a:solidFill>
                  <a:srgbClr val="000000"/>
                </a:solidFill>
                <a:latin typeface="Arial"/>
              </a:rPr>
              <a:t>Юзвишина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 аудитория восприняла с удивительным спокойствием. Форум завершится в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субботу. Ъ сообщит о его итогах 1 декабря.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</a:t>
            </a:r>
            <a:br>
              <a:rPr lang="ru-RU" sz="1600" dirty="0">
                <a:solidFill>
                  <a:srgbClr val="000000"/>
                </a:solidFill>
                <a:latin typeface="Arial"/>
              </a:rPr>
            </a:br>
            <a:r>
              <a:rPr lang="ru-RU" sz="1600" dirty="0">
                <a:solidFill>
                  <a:srgbClr val="000000"/>
                </a:solidFill>
                <a:latin typeface="Arial"/>
              </a:rPr>
              <a:t>       АЛЕКСАНДР Ъ-КОНДРАТЬЕВ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37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60648"/>
            <a:ext cx="7920880" cy="151216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факте принятия мировым научным сообществом решения о Дне информации отражена особенность нашего времени ‑ вступление мирового сообщества в информационную фазу постиндустриального развития.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35"/>
          <a:stretch/>
        </p:blipFill>
        <p:spPr bwMode="auto">
          <a:xfrm>
            <a:off x="2771800" y="1556792"/>
            <a:ext cx="4762500" cy="341743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39738" y="4974225"/>
            <a:ext cx="69042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Поздравляю, коллега, теперь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 всего прогрессивного человечества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появился новый праздник!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187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2636912"/>
            <a:ext cx="7272808" cy="410445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Информация всегда играла в жизни человечества очень важную роль. Однако с середины ХХ  века в результате социального прогресса и бурного развития науки и техники роль информации неизмеримо возросла. Сегодня в жизнь людей  глубоко проник Интернет, позволяя работать, общаться и получать доступ к медиа‑развлечениям практически из любого места на планете. Рост числа мобильных пользователей делает распространение глобальной сети повсеместно.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93096"/>
            <a:ext cx="3274842" cy="237753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5112568" cy="205201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250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484784"/>
            <a:ext cx="5832648" cy="1296144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Информатизация плотно вошла 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каждого из нас. Поэтому хочется всех преподавателей, сотрудников и студентов нашего колледжа поздравить с этим праздником: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2996952"/>
            <a:ext cx="4536504" cy="2465097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отмечаем.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ей благодаря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на свете знаем.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вместит просторный мозг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Байты информации.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пребывать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чувстве вам прострации.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(http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://pozdravok.ru/pozdravleniya/prazdniki/den-informatsii/)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3" b="10235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7380312" cy="1440160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Особенно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 поздравить с Всемирным днём информации специалистов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IT-отдела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преподавателей информационных технологий, ну и конечно, наших студентов, обучающихся по специальностям: «Компьютерные сети» и «Информационные системы и программирование».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79712" y="1600200"/>
            <a:ext cx="32403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часто нужен интернет,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 вопросов к нему много.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 найдется в нем ответ,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любой работе он подмога.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 тут сисадмины,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помогут нам всегда.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 а без них бы как мы жили?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них, конечно, нам беда.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информации зависим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как никогда.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век все скорости превысил,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 нужно быстро все всегда.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080" y="1600200"/>
            <a:ext cx="33947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Телефонисты тоже с нами,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много есть еще людей,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информацию доставить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помогает каждый день.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вместе их поздравим,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день сегодня наступил.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всем, кто в этом мире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 с информацией сводил.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(http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://pozdravok.ru/pozdravleniya/prazdniki/den-informatsii/)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53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5" y="-1994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609" y="836712"/>
            <a:ext cx="8568952" cy="57606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 Гималаях (юго-западный Китай) живет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малая панда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(красная панда). В английском языке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Firefox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Это слово вдохновило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создателей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браузера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вот только на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логотип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почему-то поместили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красную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лису, а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панду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самом первом логотипе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Apple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изображен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сидящий под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яблоней сэр Исаак Ньютон. Над ним нависает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вот-вот готовое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упасть яблоко.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3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2009 году корпорация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арендовала у компании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California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Grazing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коз! Зачем? Они очень эффективны в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борьбе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сорняками 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разбитом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штаб-квартиры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корпорации добра» газоне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4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Основатель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Билл Гейтс – недоучившийся студент, он был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отчислен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Гарварда. Что, впрочем, не помешало ему создать самую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популярную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ОС для компьютеров и одну из богатейших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IT-компаний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5.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«робот» произошло от чешского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robota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(«работа»).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8720"/>
            <a:ext cx="2274399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8" r="22155"/>
          <a:stretch/>
        </p:blipFill>
        <p:spPr bwMode="auto">
          <a:xfrm>
            <a:off x="6024906" y="2690529"/>
            <a:ext cx="1442124" cy="172819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142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он\Documents\Информатизация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47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280920" cy="64807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Компакт-диски (CD) читаются от внутреннего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наружного, а записываются с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точностью до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наоборот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7.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Пальцы наборщика текста в среднем за день «пробегают»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8. 1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2005 года NASA поведала миру о том, что нашла воду на поверхности Марса.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Троллинг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удался.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9.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Хирурги, выросшие на видеоиграх, делают на 37% ошибок меньше.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10.Начиная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2008 года видеоигры покупают чаще, чем DVD-диски.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11.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геймера в США – 35 лет.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ион\Downloads\compact-disc-clip-art-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49" y="90802"/>
            <a:ext cx="1925147" cy="13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4077072"/>
            <a:ext cx="4411982" cy="248174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8288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2212</Words>
  <Application>Microsoft Office PowerPoint</Application>
  <PresentationFormat>Экран (4:3)</PresentationFormat>
  <Paragraphs>297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Немного об истории праздника</vt:lpstr>
      <vt:lpstr>                 Первый Международный форум информатизации ‑ МФИ‑92                 Такая публикация появилась в газете "Коммерсантъ" №46 от 27.11.1992 </vt:lpstr>
      <vt:lpstr>Презентация PowerPoint</vt:lpstr>
      <vt:lpstr>Презентация PowerPoint</vt:lpstr>
      <vt:lpstr>     Информатизация плотно вошла в жизнь каждого из нас. Поэтому хочется всех преподавателей, сотрудников и студентов нашего колледжа поздравить с этим праздником:</vt:lpstr>
      <vt:lpstr>      Особенно хочется поздравить с Всемирным днём информации специалистов IT-отдела, преподавателей информационных технологий, ну и конечно, наших студентов, обучающихся по специальностям: «Компьютерные сети» и «Информационные системы и программирование».</vt:lpstr>
      <vt:lpstr>Интересные факты об IT-технологиях</vt:lpstr>
      <vt:lpstr>Презентация PowerPoint</vt:lpstr>
      <vt:lpstr>Презентация PowerPoint</vt:lpstr>
      <vt:lpstr>Презентация PowerPoint</vt:lpstr>
      <vt:lpstr>Презентация PowerPoint</vt:lpstr>
      <vt:lpstr>Знаменательные моменты из истории информатизации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Электронные библиотечные ресурсы</vt:lpstr>
      <vt:lpstr>Презентация PowerPoint</vt:lpstr>
      <vt:lpstr>Дистанционное обучение</vt:lpstr>
      <vt:lpstr>Презентация PowerPoint</vt:lpstr>
      <vt:lpstr>Презентация PowerPoint</vt:lpstr>
      <vt:lpstr>Афоризмы и цитаты об информатизации.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ион</dc:creator>
  <cp:lastModifiedBy>ион</cp:lastModifiedBy>
  <cp:revision>81</cp:revision>
  <dcterms:created xsi:type="dcterms:W3CDTF">2020-11-05T06:37:30Z</dcterms:created>
  <dcterms:modified xsi:type="dcterms:W3CDTF">2020-11-12T11:24:45Z</dcterms:modified>
</cp:coreProperties>
</file>